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316" r:id="rId5"/>
    <p:sldId id="321" r:id="rId6"/>
    <p:sldId id="297" r:id="rId7"/>
    <p:sldId id="299" r:id="rId8"/>
    <p:sldId id="319" r:id="rId9"/>
    <p:sldId id="259" r:id="rId10"/>
    <p:sldId id="260" r:id="rId11"/>
    <p:sldId id="261" r:id="rId12"/>
    <p:sldId id="323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5008" autoAdjust="0"/>
  </p:normalViewPr>
  <p:slideViewPr>
    <p:cSldViewPr snapToGrid="0">
      <p:cViewPr varScale="1">
        <p:scale>
          <a:sx n="103" d="100"/>
          <a:sy n="103" d="100"/>
        </p:scale>
        <p:origin x="18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7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C505E-16D5-2185-7C7E-51D08C2C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36FCA-C97B-CC20-88F2-43206A03C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53E81-8691-D01E-8EF7-EADEF6BD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tell us when materials change </a:t>
            </a:r>
            <a:r>
              <a:rPr lang="en-US" dirty="0" err="1"/>
              <a:t>behaviour</a:t>
            </a:r>
            <a:r>
              <a:rPr lang="en-US" dirty="0"/>
              <a:t> — become magnetic, superconducting, ordered, disordered, etc.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Analytical solutions</a:t>
            </a:r>
            <a:r>
              <a:rPr lang="en-US" dirty="0"/>
              <a:t> → only a few simple models can be solved exactly</a:t>
            </a:r>
          </a:p>
          <a:p>
            <a:r>
              <a:rPr lang="en-US" b="1" dirty="0"/>
              <a:t>Monte Carlo simulations</a:t>
            </a:r>
            <a:r>
              <a:rPr lang="en-US" dirty="0"/>
              <a:t> → powerful, but expensive and sometimes blind to unexpected phases</a:t>
            </a:r>
          </a:p>
          <a:p>
            <a:r>
              <a:rPr lang="en-US" b="1" dirty="0"/>
              <a:t>Exact diagonalization</a:t>
            </a:r>
            <a:r>
              <a:rPr lang="en-US" dirty="0"/>
              <a:t> → works only for tiny quantum systems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04FA3-ECA0-6EDD-127E-0A55A3B3E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6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tell us when materials change </a:t>
            </a:r>
            <a:r>
              <a:rPr lang="en-US" dirty="0" err="1"/>
              <a:t>behaviour</a:t>
            </a:r>
            <a:r>
              <a:rPr lang="en-US" dirty="0"/>
              <a:t> — become magnetic, superconducting, ordered, disordered, etc.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Analytical solutions</a:t>
            </a:r>
            <a:r>
              <a:rPr lang="en-US" dirty="0"/>
              <a:t> → only a few simple models can be solved exactly</a:t>
            </a:r>
          </a:p>
          <a:p>
            <a:r>
              <a:rPr lang="en-US" b="1" dirty="0"/>
              <a:t>Monte Carlo simulations</a:t>
            </a:r>
            <a:r>
              <a:rPr lang="en-US" dirty="0"/>
              <a:t> → powerful, but expensive and sometimes blind to unexpected phases</a:t>
            </a:r>
          </a:p>
          <a:p>
            <a:r>
              <a:rPr lang="en-US" b="1" dirty="0"/>
              <a:t>Exact diagonalization</a:t>
            </a:r>
            <a:r>
              <a:rPr lang="en-US" dirty="0"/>
              <a:t> → works only for tiny quantum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1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4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5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gives physics a new tool: the ability to scan complex data and automatically spot when a material behaves in a way that suggests a new, previously unknown phase.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94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me?</a:t>
            </a:r>
          </a:p>
          <a:p>
            <a:r>
              <a:rPr lang="en-US" dirty="0"/>
              <a:t>This is </a:t>
            </a:r>
            <a:r>
              <a:rPr lang="en-US" dirty="0" err="1"/>
              <a:t>wh</a:t>
            </a:r>
            <a:r>
              <a:rPr lang="en-US" dirty="0"/>
              <a:t> I am into ai , ai will not </a:t>
            </a:r>
            <a:br>
              <a:rPr lang="en-US" dirty="0"/>
            </a:br>
            <a:r>
              <a:rPr lang="en-US" dirty="0"/>
              <a:t>Motivated , my philosophy for life aligns with this</a:t>
            </a:r>
          </a:p>
          <a:p>
            <a:r>
              <a:rPr lang="en-US" dirty="0"/>
              <a:t>We have one life,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090" y="3429000"/>
            <a:ext cx="11248253" cy="2867150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648715D-CF90-CB6D-3F19-8A8821D742E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7718792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0880" y="0"/>
            <a:ext cx="4481120" cy="30521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10880" y="0"/>
            <a:ext cx="0" cy="30521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2" y="3052119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8515" y="130630"/>
            <a:ext cx="1632857" cy="163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B97D6-9E01-9925-F264-8FF48BAA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0C95F-3A67-A423-F894-9AB9FB05D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861708"/>
            <a:ext cx="4905375" cy="460118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950368D9-A2DA-7D02-EB7C-3F509FB3B4F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59475" y="496888"/>
            <a:ext cx="5800725" cy="544195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8286E-179F-45D4-6382-A34BAA54FB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3442-8929-B382-C800-713ECF8839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3ECD2B-104B-A8A6-CDAE-B909CA1F4F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7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8067518" cy="2255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2624671"/>
            <a:ext cx="6752276" cy="3698851"/>
          </a:xfrm>
        </p:spPr>
        <p:txBody>
          <a:bodyPr lIns="0" tIns="0" rIns="0" bIns="0" anchor="b">
            <a:normAutofit/>
          </a:bodyPr>
          <a:lstStyle>
            <a:lvl1pPr algn="l">
              <a:defRPr sz="66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38223DB-ED2D-4922-1A61-D1763E8F33F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225666" y="-1"/>
            <a:ext cx="496633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86E7AD-A6DA-E8DA-1CA0-615D3EDF9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822" y="237420"/>
            <a:ext cx="1714789" cy="17147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BF3BED-A617-9382-262C-3792F4422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7209476" cy="6858000"/>
            <a:chOff x="0" y="0"/>
            <a:chExt cx="7209476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7B291-128E-2693-8391-5F74B90EAF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1831"/>
              <a:ext cx="720947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473A90-D726-F334-C514-4BFD393396F0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76" y="0"/>
              <a:ext cx="0" cy="685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992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3FC323-9010-7680-1410-DB6EA920C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27418"/>
            <a:ext cx="4481120" cy="368415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47120" cy="1744133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220E1-3B64-C03C-3D28-6308954E1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80560" y="2627419"/>
            <a:ext cx="0" cy="36761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017520"/>
            <a:ext cx="3676907" cy="2904701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320040" indent="0">
              <a:buNone/>
              <a:defRPr sz="2000"/>
            </a:lvl2pPr>
            <a:lvl3pPr marL="777240" indent="0">
              <a:buNone/>
              <a:defRPr sz="1800"/>
            </a:lvl3pPr>
            <a:lvl4pPr marL="1234440" indent="0">
              <a:buNone/>
              <a:defRPr sz="1600"/>
            </a:lvl4pPr>
            <a:lvl5pPr marL="1691640" indent="0">
              <a:buNone/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27014" y="3017520"/>
            <a:ext cx="6877306" cy="2941535"/>
          </a:xfrm>
        </p:spPr>
        <p:txBody>
          <a:bodyPr/>
          <a:lstStyle>
            <a:lvl1pPr marL="512064" indent="-512064">
              <a:spcBef>
                <a:spcPts val="1200"/>
              </a:spcBef>
              <a:buFont typeface="+mj-lt"/>
              <a:buAutoNum type="arabicPeriod"/>
              <a:defRPr sz="2000"/>
            </a:lvl1pPr>
            <a:lvl2pPr>
              <a:spcBef>
                <a:spcPts val="1200"/>
              </a:spcBef>
              <a:buFont typeface="+mj-lt"/>
              <a:buAutoNum type="arabicPeriod"/>
              <a:defRPr sz="1800"/>
            </a:lvl2pPr>
            <a:lvl3pPr>
              <a:spcBef>
                <a:spcPts val="1200"/>
              </a:spcBef>
              <a:buFont typeface="+mj-lt"/>
              <a:buAutoNum type="arabicPeriod"/>
              <a:defRPr sz="1600"/>
            </a:lvl3pPr>
            <a:lvl4pPr>
              <a:spcBef>
                <a:spcPts val="1200"/>
              </a:spcBef>
              <a:buFont typeface="+mj-lt"/>
              <a:buAutoNum type="arabicPeriod"/>
              <a:defRPr sz="1400"/>
            </a:lvl4pPr>
            <a:lvl5pPr>
              <a:spcBef>
                <a:spcPts val="1200"/>
              </a:spcBef>
              <a:buFont typeface="+mj-lt"/>
              <a:buAutoNum type="arabicPeriod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5A97F5-72BE-304B-3F33-2C9D1FC7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8817E4-6566-D0FB-CB15-D8609FF97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61681-D81E-033B-0C77-D80162AA15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24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60" y="3429000"/>
            <a:ext cx="11402907" cy="2004514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5559552"/>
            <a:ext cx="11402907" cy="9144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648715D-CF90-CB6D-3F19-8A8821D742E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473208" y="0"/>
            <a:ext cx="7718792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481120" cy="3052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80560" y="0"/>
            <a:ext cx="0" cy="30521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2" y="3052119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64" y="130630"/>
            <a:ext cx="1632857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1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6F64A7-F6D9-7825-3E9E-6C03E0408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B8D28-5193-F2A8-F3CE-926E662BB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E739A-E696-37FB-EA53-D0B80C503D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EFBE8-6AFC-9FD7-6155-85DD2A9DF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12648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199"/>
            <a:ext cx="5160158" cy="3474720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83680" y="457200"/>
            <a:ext cx="5212080" cy="5486400"/>
          </a:xfrm>
        </p:spPr>
        <p:txBody>
          <a:bodyPr anchor="ctr" anchorCtr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BAF5D-3A7D-BA27-EAC6-CCA763784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196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6159F11-BB39-71F0-9B4E-6D84D3F6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416" y="4464626"/>
            <a:ext cx="1632857" cy="16328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1C3F-BE99-2BD9-1E6D-A913A273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F1A5C-82F9-BC47-C11E-11E225549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A67A8-6EC5-CEEE-C3F1-C842D5BA40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461F2C-B8C4-AB7D-CC7D-4A6F57DB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7710879" cy="43809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75" y="365759"/>
            <a:ext cx="6990772" cy="3567413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275" y="4746732"/>
            <a:ext cx="6990772" cy="172722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0880" y="0"/>
            <a:ext cx="448112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386C8A-25BA-AB6D-B983-79524ED03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1088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78377-1C25-FF96-E2F0-FF8D4E04B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7914" y="4380978"/>
            <a:ext cx="77187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538DC9E-C0A9-C3F4-B87B-C29DC412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8515" y="130630"/>
            <a:ext cx="1632857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Left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EFBE8-6AFC-9FD7-6155-85DD2A9DF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21960" y="0"/>
            <a:ext cx="607004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5664" y="1987296"/>
            <a:ext cx="5303520" cy="395630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5212080" cy="5486400"/>
          </a:xfrm>
        </p:spPr>
        <p:txBody>
          <a:bodyPr anchor="ctr" anchorCtr="0">
            <a:normAutofit/>
          </a:bodyPr>
          <a:lstStyle>
            <a:lvl1pPr marL="36576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BAF5D-3A7D-BA27-EAC6-CCA763784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196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6159F11-BB39-71F0-9B4E-6D84D3F6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519" y="128016"/>
            <a:ext cx="1632857" cy="16328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91DB3-459F-7003-4627-BF87F70C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29DA-F126-F0E0-A16B-D66A997EF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EDE6D-125A-5F43-B354-57C4357F23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7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4482" y="1"/>
            <a:ext cx="8067518" cy="2255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11048" y="2624672"/>
            <a:ext cx="7304896" cy="2808842"/>
          </a:xfrm>
        </p:spPr>
        <p:txBody>
          <a:bodyPr lIns="0" tIns="0" rIns="0" bIns="0" anchor="b">
            <a:normAutofit/>
          </a:bodyPr>
          <a:lstStyle>
            <a:lvl1pPr algn="l">
              <a:defRPr sz="5400" b="1" cap="all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1048" y="5559552"/>
            <a:ext cx="7304896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38223DB-ED2D-4922-1A61-D1763E8F33F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-1"/>
            <a:ext cx="411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86E7AD-A6DA-E8DA-1CA0-615D3EDF9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301" y="237420"/>
            <a:ext cx="1714789" cy="17147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50057D-192D-7614-DE77-877F2980E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4114800" y="0"/>
            <a:ext cx="8077200" cy="6858000"/>
            <a:chOff x="-7912" y="0"/>
            <a:chExt cx="80772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7B291-128E-2693-8391-5F74B90EAFF0}"/>
                </a:ext>
              </a:extLst>
            </p:cNvPr>
            <p:cNvCxnSpPr>
              <a:cxnSpLocks/>
            </p:cNvCxnSpPr>
            <p:nvPr/>
          </p:nvCxnSpPr>
          <p:spPr>
            <a:xfrm>
              <a:off x="-7912" y="2271831"/>
              <a:ext cx="807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473A90-D726-F334-C514-4BFD39339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64448" y="0"/>
              <a:ext cx="0" cy="685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76BE9D-8163-4EDD-FB8D-57ABEDF164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0A75B7-8212-3C24-45FF-DB1B86CA1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D4ECEB7-E688-FB9D-4582-AA6629363F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5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299" y="94744"/>
            <a:ext cx="11277599" cy="1598801"/>
          </a:xfrm>
        </p:spPr>
        <p:txBody>
          <a:bodyPr lIns="0"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6594D94-A182-447B-C136-E74107714017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78299" y="1745510"/>
            <a:ext cx="11277598" cy="760012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2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8" y="3098787"/>
            <a:ext cx="3474720" cy="2888837"/>
          </a:xfrm>
        </p:spPr>
        <p:txBody>
          <a:bodyPr anchor="t">
            <a:normAutofit/>
          </a:bodyPr>
          <a:lstStyle>
            <a:lvl1pPr marL="365760"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/>
            </a:lvl4pPr>
            <a:lvl5pPr>
              <a:spcBef>
                <a:spcPts val="1200"/>
              </a:spcBef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2479" y="2895588"/>
            <a:ext cx="7132319" cy="30937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99107C-ACBB-B2EC-7BA2-379A7629875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5C61AD-5721-984D-30B8-A8630402C8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81CB5D-3815-55BB-FB26-D4008DC5A24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2034" y="3052120"/>
            <a:ext cx="6289965" cy="3253430"/>
          </a:xfr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txBody>
          <a:bodyPr lIns="365760" tIns="365760" rIns="731520" bIns="365760" anchor="t" anchorCtr="0">
            <a:normAutofit/>
          </a:bodyPr>
          <a:lstStyle>
            <a:lvl1pPr>
              <a:defRPr sz="4400" b="1" cap="all" spc="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5CEDBA-D9EA-C2F0-5536-B641BBC22EC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46735" y="333375"/>
            <a:ext cx="4882508" cy="5562600"/>
          </a:xfrm>
        </p:spPr>
        <p:txBody>
          <a:bodyPr lIns="0" tIns="182880" rIns="0" bIns="0" anchor="t" anchorCtr="0"/>
          <a:lstStyle>
            <a:lvl1pPr marL="347472" indent="-347472"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A16C55-05EC-CCE4-5E62-C7144FF11C5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902034" y="0"/>
            <a:ext cx="6289965" cy="305211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5A9568-4711-EE5C-16E4-A05395C55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90159" y="0"/>
            <a:ext cx="0" cy="63035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006F4B-B2C9-03FF-DD47-51B22950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02034" y="3052119"/>
            <a:ext cx="62899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88F6C5A-20C2-9742-B88C-AC77E3FB4A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68071B-6F8E-D847-A16E-A2C261AD713C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E8FC8C-29C9-CDDD-BECE-0D82FB1CCB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A30DE-9012-9A95-68F1-0BEA8D0495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B97D6-9E01-9925-F264-8FF48BAA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486400" cy="62939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0C95F-3A67-A423-F894-9AB9FB05D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6400" y="0"/>
            <a:ext cx="0" cy="6335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861708"/>
            <a:ext cx="4905375" cy="4601183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82FA23-189E-3A07-3878-34E4D3262D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15014" y="425987"/>
            <a:ext cx="5995987" cy="2865437"/>
          </a:xfrm>
        </p:spPr>
        <p:txBody>
          <a:bodyPr anchor="t"/>
          <a:lstStyle>
            <a:lvl1pPr marL="0" indent="0">
              <a:spcBef>
                <a:spcPts val="1200"/>
              </a:spcBef>
              <a:buNone/>
              <a:defRPr/>
            </a:lvl1pPr>
            <a:lvl2pPr marL="320040" indent="0">
              <a:spcBef>
                <a:spcPts val="1200"/>
              </a:spcBef>
              <a:buNone/>
              <a:defRPr/>
            </a:lvl2pPr>
            <a:lvl3pPr marL="777240" indent="0">
              <a:spcBef>
                <a:spcPts val="1200"/>
              </a:spcBef>
              <a:buNone/>
              <a:defRPr/>
            </a:lvl3pPr>
            <a:lvl4pPr marL="1234440" indent="0">
              <a:spcBef>
                <a:spcPts val="1200"/>
              </a:spcBef>
              <a:buNone/>
              <a:defRPr/>
            </a:lvl4pPr>
            <a:lvl5pPr marL="1691640" indent="0">
              <a:spcBef>
                <a:spcPts val="120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C5DD340-18CD-CAB1-9B81-7783E42DEA6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15014" y="3325638"/>
            <a:ext cx="5995987" cy="2865437"/>
          </a:xfrm>
        </p:spPr>
        <p:txBody>
          <a:bodyPr anchor="t"/>
          <a:lstStyle>
            <a:lvl1pPr marL="0" indent="0">
              <a:spcBef>
                <a:spcPts val="1200"/>
              </a:spcBef>
              <a:buNone/>
              <a:defRPr/>
            </a:lvl1pPr>
            <a:lvl2pPr marL="320040" indent="0">
              <a:spcBef>
                <a:spcPts val="1200"/>
              </a:spcBef>
              <a:buNone/>
              <a:defRPr/>
            </a:lvl2pPr>
            <a:lvl3pPr marL="777240" indent="0">
              <a:spcBef>
                <a:spcPts val="1200"/>
              </a:spcBef>
              <a:buNone/>
              <a:defRPr/>
            </a:lvl3pPr>
            <a:lvl4pPr marL="1234440" indent="0">
              <a:spcBef>
                <a:spcPts val="1200"/>
              </a:spcBef>
              <a:buNone/>
              <a:defRPr/>
            </a:lvl4pPr>
            <a:lvl5pPr marL="1691640" indent="0">
              <a:spcBef>
                <a:spcPts val="120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F97C1-BC1A-8E7F-06B2-06E74411A0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5AF57-863F-4113-A646-51D8F79ED6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823C57-8E95-7243-AAA0-BB9DA46225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3FC323-9010-7680-1410-DB6EA920C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10880" y="2627418"/>
            <a:ext cx="4481120" cy="3684153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24AF9-4FF9-5ED5-5A0C-44939D25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6274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D9B86B-8693-3D1A-3E1F-4A28D927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2743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6885432" cy="1744133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9220E1-3B64-C03C-3D28-6308954E1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699872" y="2627419"/>
            <a:ext cx="0" cy="36761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084618"/>
            <a:ext cx="6885432" cy="29047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38160" y="2910624"/>
            <a:ext cx="3566160" cy="2941535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9DD837A-8B20-88C9-F0FC-FDE65493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B86729-0E29-8DE7-2987-2F9BAC2B7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C444644-FCDD-F5C3-9A7A-CCED6173D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0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E1D1BF-BD16-5852-A4EE-F83BDE9AB9F0}"/>
              </a:ext>
            </a:extLst>
          </p:cNvPr>
          <p:cNvSpPr/>
          <p:nvPr userDrawn="1"/>
        </p:nvSpPr>
        <p:spPr>
          <a:xfrm>
            <a:off x="0" y="6303548"/>
            <a:ext cx="12192000" cy="554452"/>
          </a:xfrm>
          <a:prstGeom prst="rect">
            <a:avLst/>
          </a:prstGeom>
          <a:solidFill>
            <a:schemeClr val="accent3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336" y="864108"/>
            <a:ext cx="4960564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2036" y="864108"/>
            <a:ext cx="5282432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776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200" b="1" cap="all" baseline="0">
                <a:solidFill>
                  <a:schemeClr val="tx1"/>
                </a:solidFill>
              </a:defRPr>
            </a:lvl1pPr>
          </a:lstStyle>
          <a:p>
            <a:fld id="{AD2C5060-8972-B347-8CC0-8F1881778433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851" y="637769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 b="1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6D5B42-D3C3-05EC-3707-2420805FFAE1}"/>
              </a:ext>
            </a:extLst>
          </p:cNvPr>
          <p:cNvCxnSpPr>
            <a:cxnSpLocks/>
          </p:cNvCxnSpPr>
          <p:nvPr userDrawn="1"/>
        </p:nvCxnSpPr>
        <p:spPr>
          <a:xfrm>
            <a:off x="0" y="6323527"/>
            <a:ext cx="121999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98A2D-988B-6505-61D1-4DD3E1F72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776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lang="en-US" sz="1200" b="1" cap="all" baseline="0" dirty="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67" r:id="rId2"/>
    <p:sldLayoutId id="2147483874" r:id="rId3"/>
    <p:sldLayoutId id="2147483875" r:id="rId4"/>
    <p:sldLayoutId id="2147483853" r:id="rId5"/>
    <p:sldLayoutId id="2147483844" r:id="rId6"/>
    <p:sldLayoutId id="2147483852" r:id="rId7"/>
    <p:sldLayoutId id="2147483881" r:id="rId8"/>
    <p:sldLayoutId id="2147483877" r:id="rId9"/>
    <p:sldLayoutId id="2147483882" r:id="rId10"/>
    <p:sldLayoutId id="2147483878" r:id="rId11"/>
    <p:sldLayoutId id="2147483879" r:id="rId12"/>
    <p:sldLayoutId id="2147483876" r:id="rId13"/>
    <p:sldLayoutId id="214748384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36576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365760" algn="l" defTabSz="914400" rtl="0" eaLnBrk="1" latinLnBrk="0" hangingPunct="1">
        <a:lnSpc>
          <a:spcPct val="90000"/>
        </a:lnSpc>
        <a:spcBef>
          <a:spcPts val="25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B49AE0-2581-DF9C-5621-E84FD439AD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generative models for unsupervised discovery of phase transitions</a:t>
            </a:r>
          </a:p>
        </p:txBody>
      </p:sp>
      <p:pic>
        <p:nvPicPr>
          <p:cNvPr id="6" name="Picture Placeholder 11" descr="A group of beakers with orange liquid">
            <a:extLst>
              <a:ext uri="{FF2B5EF4-FFF2-40B4-BE49-F238E27FC236}">
                <a16:creationId xmlns:a16="http://schemas.microsoft.com/office/drawing/2014/main" id="{EAF9CEF2-A173-21BC-7F09-4AB76F06A8E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6" b="26"/>
          <a:stretch/>
        </p:blipFill>
        <p:spPr>
          <a:xfrm>
            <a:off x="0" y="0"/>
            <a:ext cx="7718425" cy="3052763"/>
          </a:xfrm>
        </p:spPr>
      </p:pic>
    </p:spTree>
    <p:extLst>
      <p:ext uri="{BB962C8B-B14F-4D97-AF65-F5344CB8AC3E}">
        <p14:creationId xmlns:p14="http://schemas.microsoft.com/office/powerpoint/2010/main" val="241802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4109-4BAA-7C6C-92B2-E6B46AD5F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C9B03-A748-7CB1-40F2-D099F47D3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Placeholder 5" descr="A row of test tubes with plants in them">
            <a:extLst>
              <a:ext uri="{FF2B5EF4-FFF2-40B4-BE49-F238E27FC236}">
                <a16:creationId xmlns:a16="http://schemas.microsoft.com/office/drawing/2014/main" id="{D73D34E1-42E1-9B96-9142-09B79F80984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20383" b="20383"/>
          <a:stretch/>
        </p:blipFill>
        <p:spPr>
          <a:xfrm>
            <a:off x="4473575" y="0"/>
            <a:ext cx="7718425" cy="3052763"/>
          </a:xfrm>
        </p:spPr>
      </p:pic>
    </p:spTree>
    <p:extLst>
      <p:ext uri="{BB962C8B-B14F-4D97-AF65-F5344CB8AC3E}">
        <p14:creationId xmlns:p14="http://schemas.microsoft.com/office/powerpoint/2010/main" val="362686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06942-6B0E-E325-F21C-E34EFE21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F617-01D2-5D2E-7125-403777F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80" y="293427"/>
            <a:ext cx="5160158" cy="929412"/>
          </a:xfrm>
        </p:spPr>
        <p:txBody>
          <a:bodyPr lIns="0" tIns="0" rIns="0" bIns="0">
            <a:normAutofit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F1AD15F-F9C5-2C00-8478-F9EDA5A3FE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3329" y="1518469"/>
            <a:ext cx="1858201" cy="50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transitions : 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diagram of a diagram showing a diagram of a dragon">
            <a:extLst>
              <a:ext uri="{FF2B5EF4-FFF2-40B4-BE49-F238E27FC236}">
                <a16:creationId xmlns:a16="http://schemas.microsoft.com/office/drawing/2014/main" id="{899BE1A8-26A9-EED0-E918-52F3100C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0" y="1222108"/>
            <a:ext cx="4351092" cy="3451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99104B-D648-B9E2-5656-DD03BBD3F46E}"/>
              </a:ext>
            </a:extLst>
          </p:cNvPr>
          <p:cNvSpPr txBox="1"/>
          <p:nvPr/>
        </p:nvSpPr>
        <p:spPr>
          <a:xfrm>
            <a:off x="5999584" y="2818110"/>
            <a:ext cx="5640354" cy="371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 do they fail?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Analytical solutions → only a few simple models can be solved exactly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Monte Carlo simulations → powerful, but expensive and sometimes blind to unexpected phases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Exact diagonalization → works only for tiny quantum systems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Hence, they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only for overly simple models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become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computationally expensive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scale beyond tiny quantum system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6E2BB3-273F-3EF2-DD18-82FFB918E592}"/>
              </a:ext>
            </a:extLst>
          </p:cNvPr>
          <p:cNvSpPr txBox="1">
            <a:spLocks/>
          </p:cNvSpPr>
          <p:nvPr/>
        </p:nvSpPr>
        <p:spPr>
          <a:xfrm>
            <a:off x="6479780" y="443510"/>
            <a:ext cx="5160158" cy="92941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science behind the project</a:t>
            </a:r>
          </a:p>
        </p:txBody>
      </p:sp>
    </p:spTree>
    <p:extLst>
      <p:ext uri="{BB962C8B-B14F-4D97-AF65-F5344CB8AC3E}">
        <p14:creationId xmlns:p14="http://schemas.microsoft.com/office/powerpoint/2010/main" val="309759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3850-4952-8055-38C0-D6A78467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80" y="293427"/>
            <a:ext cx="5160158" cy="929412"/>
          </a:xfrm>
        </p:spPr>
        <p:txBody>
          <a:bodyPr lIns="0" tIns="0" rIns="0" bIns="0">
            <a:normAutofit/>
          </a:bodyPr>
          <a:lstStyle/>
          <a:p>
            <a:r>
              <a:rPr lang="en-US" dirty="0">
                <a:latin typeface="Amasis MT Pro Light" panose="02040304050005020304" pitchFamily="18" charset="0"/>
              </a:rPr>
              <a:t>Background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A2A0797-FBD9-C262-3958-31CC93251B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20941" y="1003190"/>
            <a:ext cx="5557162" cy="139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latin typeface="Amasis MT Pro Light" panose="020F0502020204030204" pitchFamily="18" charset="0"/>
              </a:rPr>
              <a:t>Phase transitions are one of the foundations of materials science.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Light" panose="02040304050005020304" pitchFamily="18" charset="0"/>
              </a:rPr>
              <a:t>Traditional tools : </a:t>
            </a:r>
          </a:p>
          <a:p>
            <a:pPr marL="78867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latin typeface="Amasis MT Pro Light" panose="02040304050005020304" pitchFamily="18" charset="0"/>
              </a:rPr>
              <a:t>Analytical solution, Monte carols Simulations, Extract Diagonalization</a:t>
            </a:r>
            <a:endParaRPr lang="en-US" sz="1200" dirty="0">
              <a:solidFill>
                <a:schemeClr val="tx1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0" name="Picture 9" descr="A diagram of a diagram showing a diagram of a dragon">
            <a:extLst>
              <a:ext uri="{FF2B5EF4-FFF2-40B4-BE49-F238E27FC236}">
                <a16:creationId xmlns:a16="http://schemas.microsoft.com/office/drawing/2014/main" id="{34F80576-DA86-15AE-CDF2-5ECE4CCD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0" y="1092211"/>
            <a:ext cx="4351092" cy="3451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DEF50-73A7-4CFB-E1D3-4DC2B47EAC89}"/>
              </a:ext>
            </a:extLst>
          </p:cNvPr>
          <p:cNvSpPr txBox="1"/>
          <p:nvPr/>
        </p:nvSpPr>
        <p:spPr>
          <a:xfrm>
            <a:off x="5999584" y="2818110"/>
            <a:ext cx="5640354" cy="371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Why  do they fail?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1. Analytical solutions → only a few simple models can be solved exactly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2. Monte Carlo simulations → powerful, but expensive and sometimes blind to unexpected phases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3. Exact diagonalization → works only for tiny quantum systems</a:t>
            </a: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Hence, they </a:t>
            </a:r>
            <a:r>
              <a:rPr lang="en-US" sz="1200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are </a:t>
            </a:r>
            <a:r>
              <a:rPr lang="en-US" sz="1200" b="1" dirty="0">
                <a:latin typeface="Amasis MT Pro Light" panose="02040304050005020304" pitchFamily="18" charset="0"/>
              </a:rPr>
              <a:t>work only for overly simple models</a:t>
            </a:r>
            <a:r>
              <a:rPr lang="en-US" sz="1200" dirty="0">
                <a:latin typeface="Amasis MT Pro Light" panose="02040304050005020304" pitchFamily="18" charset="0"/>
              </a:rPr>
              <a:t>, become </a:t>
            </a:r>
            <a:r>
              <a:rPr lang="en-US" sz="1200" b="1" dirty="0">
                <a:latin typeface="Amasis MT Pro Light" panose="02040304050005020304" pitchFamily="18" charset="0"/>
              </a:rPr>
              <a:t>too computationally expensive</a:t>
            </a:r>
            <a:r>
              <a:rPr lang="en-US" sz="1200" dirty="0">
                <a:latin typeface="Amasis MT Pro Light" panose="02040304050005020304" pitchFamily="18" charset="0"/>
              </a:rPr>
              <a:t>, or </a:t>
            </a:r>
            <a:r>
              <a:rPr lang="en-US" sz="1200" b="1" dirty="0">
                <a:latin typeface="Amasis MT Pro Light" panose="02040304050005020304" pitchFamily="18" charset="0"/>
              </a:rPr>
              <a:t>cannot scale beyond tiny quantum system</a:t>
            </a:r>
            <a:endParaRPr lang="en-US" sz="1200" b="1" dirty="0">
              <a:solidFill>
                <a:schemeClr val="tx1"/>
              </a:solidFill>
              <a:latin typeface="Amasis MT Pro Light" panose="02040304050005020304" pitchFamily="18" charset="0"/>
            </a:endParaRP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solidFill>
                <a:schemeClr val="tx1"/>
              </a:solidFill>
              <a:latin typeface="Amasis MT Pro Light" panose="02040304050005020304" pitchFamily="18" charset="0"/>
            </a:endParaRPr>
          </a:p>
          <a:p>
            <a:pPr marL="50292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solidFill>
                <a:schemeClr val="tx1"/>
              </a:solidFill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7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062DF9-2D34-E2B6-1C0E-EFF58CD1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2" y="783647"/>
            <a:ext cx="5303520" cy="3956303"/>
          </a:xfrm>
        </p:spPr>
        <p:txBody>
          <a:bodyPr lIns="0" tIns="0" rIns="0" bIns="0">
            <a:normAutofit/>
          </a:bodyPr>
          <a:lstStyle/>
          <a:p>
            <a:r>
              <a:rPr lang="en-US" dirty="0">
                <a:latin typeface="Amasis MT Pro Light" panose="02040304050005020304" pitchFamily="18" charset="0"/>
              </a:rPr>
              <a:t>The Problem Statement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4E4E21-AEF2-FE1B-8D36-6B806AF96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212080" cy="5486400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800" i="1" dirty="0">
                <a:latin typeface="Amasis MT Pro Light" panose="02040304050005020304" pitchFamily="18" charset="0"/>
              </a:rPr>
              <a:t>“No reliable automated system exists that can discover new phases from unlabeled physical observables with calibrated uncertainty.”</a:t>
            </a:r>
          </a:p>
        </p:txBody>
      </p:sp>
    </p:spTree>
    <p:extLst>
      <p:ext uri="{BB962C8B-B14F-4D97-AF65-F5344CB8AC3E}">
        <p14:creationId xmlns:p14="http://schemas.microsoft.com/office/powerpoint/2010/main" val="259046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19A-83F4-D22F-A566-60CAC1CF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664" y="1987296"/>
            <a:ext cx="5303520" cy="395630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masis MT Pro Light" panose="02040304050005020304" pitchFamily="18" charset="0"/>
              </a:rPr>
              <a:t>Proposed </a:t>
            </a:r>
            <a:br>
              <a:rPr lang="en-US" dirty="0">
                <a:latin typeface="Amasis MT Pro Light" panose="02040304050005020304" pitchFamily="18" charset="0"/>
              </a:rPr>
            </a:br>
            <a:r>
              <a:rPr lang="en-US" dirty="0">
                <a:latin typeface="Amasis MT Pro Light" panose="02040304050005020304" pitchFamily="18" charset="0"/>
              </a:rPr>
              <a:t>Solution </a:t>
            </a:r>
          </a:p>
        </p:txBody>
      </p:sp>
      <p:pic>
        <p:nvPicPr>
          <p:cNvPr id="11" name="Picture Placeholder 10" descr="Diagram of a diagram showing a phase and a diagram showing a phase and a diagram showing a phase and a diagram showing a phase and a diagram showing a phase and a diagram showing a phase and a&#10;&#10;AI-generated content may be incorrect.">
            <a:extLst>
              <a:ext uri="{FF2B5EF4-FFF2-40B4-BE49-F238E27FC236}">
                <a16:creationId xmlns:a16="http://schemas.microsoft.com/office/drawing/2014/main" id="{E1171B7F-D2E0-0CF8-8E34-6233F4DD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465" r="19146" b="-2"/>
          <a:stretch>
            <a:fillRect/>
          </a:stretch>
        </p:blipFill>
        <p:spPr>
          <a:xfrm>
            <a:off x="457200" y="457200"/>
            <a:ext cx="5212080" cy="5486400"/>
          </a:xfrm>
          <a:prstGeom prst="rect">
            <a:avLst/>
          </a:prstGeom>
          <a:noFill/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47831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107"/>
            <a:ext cx="12200869" cy="6809786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5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107"/>
            <a:ext cx="12200869" cy="6809786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5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107"/>
            <a:ext cx="12200869" cy="6809786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5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107"/>
            <a:ext cx="12200869" cy="6809786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5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04820_Win32_SL_V9" id="{AB7EAFCF-AD7B-47AF-BC77-07C29FDB5592}" vid="{B0D32A71-7108-4EF5-9FCC-AF5BD427BB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95BAED-01F9-4AFD-BBC9-2B10FDC55A8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A7A3-473F-424D-B0B5-DA7EEEDC73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D4E270-6D79-4411-BDD9-8D7EB6191A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 research presentation</Template>
  <TotalTime>141</TotalTime>
  <Words>387</Words>
  <Application>Microsoft Office PowerPoint</Application>
  <PresentationFormat>Widescreen</PresentationFormat>
  <Paragraphs>39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Amasis MT Pro Light</vt:lpstr>
      <vt:lpstr>Arial</vt:lpstr>
      <vt:lpstr>Calibri</vt:lpstr>
      <vt:lpstr>Corbel</vt:lpstr>
      <vt:lpstr>Times New Roman</vt:lpstr>
      <vt:lpstr>Wingdings 2</vt:lpstr>
      <vt:lpstr>Frame</vt:lpstr>
      <vt:lpstr>Physics-informed generative models for unsupervised discovery of phase transitions</vt:lpstr>
      <vt:lpstr>Background</vt:lpstr>
      <vt:lpstr>Background</vt:lpstr>
      <vt:lpstr>The Problem Statement </vt:lpstr>
      <vt:lpstr>Proposed  Solution 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Satyam Dulal</dc:creator>
  <cp:lastModifiedBy>Satyam Dulal</cp:lastModifiedBy>
  <cp:revision>1</cp:revision>
  <dcterms:created xsi:type="dcterms:W3CDTF">2025-12-10T21:54:02Z</dcterms:created>
  <dcterms:modified xsi:type="dcterms:W3CDTF">2025-12-11T00:15:16Z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